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256" r:id="rId2"/>
    <p:sldId id="258" r:id="rId3"/>
    <p:sldId id="261" r:id="rId4"/>
    <p:sldId id="267" r:id="rId5"/>
    <p:sldId id="260" r:id="rId6"/>
    <p:sldId id="262" r:id="rId7"/>
    <p:sldId id="263" r:id="rId8"/>
    <p:sldId id="264" r:id="rId9"/>
    <p:sldId id="265" r:id="rId10"/>
    <p:sldId id="266" r:id="rId11"/>
    <p:sldId id="259"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1" d="100"/>
          <a:sy n="81" d="100"/>
        </p:scale>
        <p:origin x="91"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fr-FR"/>
              <a:t>Modifiez le style du titre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073ED0CC-082F-4160-86E5-0D6041F12778}" type="datetime1">
              <a:rPr lang="en-US" smtClean="0"/>
              <a:t>12/1/2019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A98EE3D-8CD1-4C3F-BD1C-C98C9596463C}" type="slidenum">
              <a:rPr lang="en-US" smtClean="0"/>
              <a:t>‹N°›</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319538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060960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fr-FR"/>
              <a:t>Modifiez le style du titre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81623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fr-FR"/>
              <a:t>Modifiez le style du titre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20961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fr-FR"/>
              <a:t>Modifiez le style du titre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6304438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fr-FR"/>
              <a:t>Modifiez le style du titre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073ED0CC-082F-4160-86E5-0D6041F12778}" type="datetime1">
              <a:rPr lang="en-US" smtClean="0"/>
              <a:t>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535739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fr-FR"/>
              <a:t>Modifiez le style du titre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073ED0CC-082F-4160-86E5-0D6041F12778}" type="datetime1">
              <a:rPr lang="en-US" smtClean="0"/>
              <a:t>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4225664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894802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13287271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9670703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fr-FR"/>
              <a:t>Modifiez le style du titre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73ED0CC-082F-4160-86E5-0D6041F12778}" type="datetime1">
              <a:rPr lang="en-US" smtClean="0"/>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4956635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fr-FR"/>
              <a:t>Modifiez le style du titre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572108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fr-FR"/>
              <a:t>Modifiez le style du titre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Content Placeholder 3"/>
          <p:cNvSpPr>
            <a:spLocks noGrp="1"/>
          </p:cNvSpPr>
          <p:nvPr>
            <p:ph sz="quarter" idx="13"/>
          </p:nvPr>
        </p:nvSpPr>
        <p:spPr>
          <a:xfrm>
            <a:off x="685802" y="2861733"/>
            <a:ext cx="5088712" cy="2512852"/>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Content Placeholder 5"/>
          <p:cNvSpPr>
            <a:spLocks noGrp="1"/>
          </p:cNvSpPr>
          <p:nvPr>
            <p:ph sz="quarter" idx="14"/>
          </p:nvPr>
        </p:nvSpPr>
        <p:spPr>
          <a:xfrm>
            <a:off x="5993969" y="2861733"/>
            <a:ext cx="5088713" cy="2512852"/>
          </a:xfrm>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104969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73ED0CC-082F-4160-86E5-0D6041F12778}" type="datetime1">
              <a:rPr lang="en-US" smtClean="0"/>
              <a:t>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3647864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12/1/2019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01945245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fr-FR"/>
              <a:t>Modifiez le style du titre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609804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3ED0CC-082F-4160-86E5-0D6041F12778}" type="datetime1">
              <a:rPr lang="en-US" smtClean="0"/>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88987259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073ED0CC-082F-4160-86E5-0D6041F12778}" type="datetime1">
              <a:rPr lang="en-US" smtClean="0"/>
              <a:t>12/1/2019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A98EE3D-8CD1-4C3F-BD1C-C98C9596463C}" type="slidenum">
              <a:rPr lang="en-US" smtClean="0"/>
              <a:t>‹N°›</a:t>
            </a:fld>
            <a:endParaRPr lang="en-US" dirty="0"/>
          </a:p>
        </p:txBody>
      </p:sp>
    </p:spTree>
    <p:extLst>
      <p:ext uri="{BB962C8B-B14F-4D97-AF65-F5344CB8AC3E}">
        <p14:creationId xmlns:p14="http://schemas.microsoft.com/office/powerpoint/2010/main" val="404188774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journaldunet.fr/web-tech/dictionnaire-du-webmastering/1203593-web-definition/"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adobe.com/fr/products/xd.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www.chez-vong.com/index.html" TargetMode="External"/><Relationship Id="rId5" Type="http://schemas.openxmlformats.org/officeDocument/2006/relationships/image" Target="../media/image23.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balsamiq.com/"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www.justinmind.com/"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C209617-2A1A-4949-B861-307742668838}"/>
              </a:ext>
            </a:extLst>
          </p:cNvPr>
          <p:cNvSpPr>
            <a:spLocks noGrp="1"/>
          </p:cNvSpPr>
          <p:nvPr>
            <p:ph type="ctrTitle"/>
          </p:nvPr>
        </p:nvSpPr>
        <p:spPr>
          <a:xfrm>
            <a:off x="432443" y="1127455"/>
            <a:ext cx="5648960" cy="3352161"/>
          </a:xfrm>
        </p:spPr>
        <p:txBody>
          <a:bodyPr>
            <a:normAutofit fontScale="90000"/>
          </a:bodyPr>
          <a:lstStyle/>
          <a:p>
            <a:pPr algn="l">
              <a:lnSpc>
                <a:spcPct val="150000"/>
              </a:lnSpc>
            </a:pPr>
            <a:br>
              <a:rPr lang="fr-FR" sz="2000" dirty="0">
                <a:latin typeface="Tahoma" panose="020B0604030504040204" pitchFamily="34" charset="0"/>
                <a:ea typeface="Tahoma" panose="020B0604030504040204" pitchFamily="34" charset="0"/>
                <a:cs typeface="Tahoma" panose="020B0604030504040204" pitchFamily="34" charset="0"/>
              </a:rPr>
            </a:br>
            <a:r>
              <a:rPr lang="fr-FR" sz="2000" cap="none" dirty="0">
                <a:latin typeface="Arial" panose="020B0604020202020204" pitchFamily="34" charset="0"/>
                <a:ea typeface="Tahoma" panose="020B0604030504040204" pitchFamily="34" charset="0"/>
                <a:cs typeface="Arial" panose="020B0604020202020204" pitchFamily="34" charset="0"/>
              </a:rPr>
              <a:t>le wireframe, traduit en français par maquette fonctionnelle, désigne un schéma utilisé pour réaliser la maquette d'un site </a:t>
            </a:r>
            <a:r>
              <a:rPr lang="fr-FR" sz="2000" u="sng" cap="none" dirty="0">
                <a:latin typeface="Arial" panose="020B0604020202020204" pitchFamily="34" charset="0"/>
                <a:ea typeface="Tahom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web</a:t>
            </a:r>
            <a:r>
              <a:rPr lang="fr-FR" sz="2000" cap="none" dirty="0">
                <a:latin typeface="Arial" panose="020B0604020202020204" pitchFamily="34" charset="0"/>
                <a:ea typeface="Tahoma" panose="020B0604030504040204" pitchFamily="34" charset="0"/>
                <a:cs typeface="Arial" panose="020B0604020202020204" pitchFamily="34" charset="0"/>
              </a:rPr>
              <a:t>. le terme regroupe plus généralement l'ensemble des outils dédiés à cette tâche.</a:t>
            </a:r>
            <a:br>
              <a:rPr lang="fr-FR" sz="2000" cap="none" dirty="0">
                <a:latin typeface="Arial" panose="020B0604020202020204" pitchFamily="34" charset="0"/>
                <a:cs typeface="Arial" panose="020B0604020202020204" pitchFamily="34" charset="0"/>
              </a:rPr>
            </a:br>
            <a:r>
              <a:rPr lang="fr-FR" sz="2000" cap="none" dirty="0">
                <a:latin typeface="Arial" panose="020B0604020202020204" pitchFamily="34" charset="0"/>
                <a:ea typeface="Tahoma" panose="020B0604030504040204" pitchFamily="34" charset="0"/>
                <a:cs typeface="Arial" panose="020B0604020202020204" pitchFamily="34" charset="0"/>
              </a:rPr>
              <a:t>cette maquette facilite la communication lors de la conception d'un site</a:t>
            </a:r>
            <a:r>
              <a:rPr lang="fr-FR" sz="2000" dirty="0">
                <a:latin typeface="Tahoma" panose="020B0604030504040204" pitchFamily="34" charset="0"/>
                <a:ea typeface="Tahoma" panose="020B0604030504040204" pitchFamily="34" charset="0"/>
                <a:cs typeface="Tahoma" panose="020B0604030504040204" pitchFamily="34" charset="0"/>
              </a:rPr>
              <a:t>.</a:t>
            </a:r>
            <a:endParaRPr lang="fr-MA" sz="2000" dirty="0">
              <a:latin typeface="Tahoma" panose="020B0604030504040204" pitchFamily="34" charset="0"/>
              <a:ea typeface="Tahoma" panose="020B0604030504040204" pitchFamily="34" charset="0"/>
              <a:cs typeface="Tahoma" panose="020B0604030504040204" pitchFamily="34" charset="0"/>
            </a:endParaRPr>
          </a:p>
        </p:txBody>
      </p:sp>
      <p:sp>
        <p:nvSpPr>
          <p:cNvPr id="3" name="Sous-titre 2">
            <a:extLst>
              <a:ext uri="{FF2B5EF4-FFF2-40B4-BE49-F238E27FC236}">
                <a16:creationId xmlns:a16="http://schemas.microsoft.com/office/drawing/2014/main" id="{359F00F8-2A7B-4EEC-9788-BB09E6B9690B}"/>
              </a:ext>
            </a:extLst>
          </p:cNvPr>
          <p:cNvSpPr>
            <a:spLocks noGrp="1"/>
          </p:cNvSpPr>
          <p:nvPr>
            <p:ph type="subTitle" idx="1"/>
          </p:nvPr>
        </p:nvSpPr>
        <p:spPr>
          <a:xfrm>
            <a:off x="2676525" y="380493"/>
            <a:ext cx="5792968" cy="1066971"/>
          </a:xfrm>
        </p:spPr>
        <p:txBody>
          <a:bodyPr>
            <a:normAutofit/>
          </a:bodyPr>
          <a:lstStyle/>
          <a:p>
            <a:pPr algn="ctr"/>
            <a:r>
              <a:rPr lang="fr-FR" sz="4000" u="sng" dirty="0">
                <a:solidFill>
                  <a:schemeClr val="accent1"/>
                </a:solidFill>
                <a:latin typeface="Tahoma" panose="020B0604030504040204" pitchFamily="34" charset="0"/>
                <a:ea typeface="Tahoma" panose="020B0604030504040204" pitchFamily="34" charset="0"/>
                <a:cs typeface="Tahoma" panose="020B0604030504040204" pitchFamily="34" charset="0"/>
              </a:rPr>
              <a:t>Wireframe</a:t>
            </a:r>
            <a:endParaRPr lang="fr-MA" sz="4000" u="sng" dirty="0">
              <a:solidFill>
                <a:schemeClr val="accent1"/>
              </a:solidFill>
            </a:endParaRPr>
          </a:p>
        </p:txBody>
      </p:sp>
      <p:sp>
        <p:nvSpPr>
          <p:cNvPr id="28" name="Rectangle 27">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pic>
        <p:nvPicPr>
          <p:cNvPr id="8" name="Image 7" descr="Une image contenant capture d’écran&#10;&#10;Description générée automatiquement">
            <a:extLst>
              <a:ext uri="{FF2B5EF4-FFF2-40B4-BE49-F238E27FC236}">
                <a16:creationId xmlns:a16="http://schemas.microsoft.com/office/drawing/2014/main" id="{AA03D0D5-4D5A-46C4-8F8C-531EFD78D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870" y="1386992"/>
            <a:ext cx="5237743" cy="3180820"/>
          </a:xfrm>
          <a:prstGeom prst="rect">
            <a:avLst/>
          </a:prstGeom>
        </p:spPr>
      </p:pic>
      <p:sp>
        <p:nvSpPr>
          <p:cNvPr id="30" name="Rectangle 29">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pic>
        <p:nvPicPr>
          <p:cNvPr id="23" name="Image 22">
            <a:extLst>
              <a:ext uri="{FF2B5EF4-FFF2-40B4-BE49-F238E27FC236}">
                <a16:creationId xmlns:a16="http://schemas.microsoft.com/office/drawing/2014/main" id="{925C457E-FD95-49D1-A8D0-D19C6DE02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112" y="333307"/>
            <a:ext cx="904875" cy="1058841"/>
          </a:xfrm>
          <a:prstGeom prst="rect">
            <a:avLst/>
          </a:prstGeom>
        </p:spPr>
      </p:pic>
    </p:spTree>
    <p:extLst>
      <p:ext uri="{BB962C8B-B14F-4D97-AF65-F5344CB8AC3E}">
        <p14:creationId xmlns:p14="http://schemas.microsoft.com/office/powerpoint/2010/main" val="38953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0"/>
                                        <p:tgtEl>
                                          <p:spTgt spid="23"/>
                                        </p:tgtEl>
                                      </p:cBhvr>
                                    </p:animEffect>
                                    <p:anim calcmode="lin" valueType="num">
                                      <p:cBhvr>
                                        <p:cTn id="16" dur="2000" fill="hold"/>
                                        <p:tgtEl>
                                          <p:spTgt spid="23"/>
                                        </p:tgtEl>
                                        <p:attrNameLst>
                                          <p:attrName>ppt_w</p:attrName>
                                        </p:attrNameLst>
                                      </p:cBhvr>
                                      <p:tavLst>
                                        <p:tav tm="0" fmla="#ppt_w*sin(2.5*pi*$)">
                                          <p:val>
                                            <p:fltVal val="0"/>
                                          </p:val>
                                        </p:tav>
                                        <p:tav tm="100000">
                                          <p:val>
                                            <p:fltVal val="1"/>
                                          </p:val>
                                        </p:tav>
                                      </p:tavLst>
                                    </p:anim>
                                    <p:anim calcmode="lin" valueType="num">
                                      <p:cBhvr>
                                        <p:cTn id="17"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5" name="Picture 13">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6" name="Group 15">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7" name="Rectangle 16">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8"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9" name="Rectangle 18">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9" name="Espace réservé du contenu 8" descr="Une image contenant ordinateur, capture d’écran, moniteur, portable&#10;&#10;Description générée automatiquement">
            <a:extLst>
              <a:ext uri="{FF2B5EF4-FFF2-40B4-BE49-F238E27FC236}">
                <a16:creationId xmlns:a16="http://schemas.microsoft.com/office/drawing/2014/main" id="{6D4FCD79-D94A-4F49-8321-AB820FC31B7A}"/>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1968692" y="356857"/>
            <a:ext cx="9532215" cy="5018791"/>
          </a:xfrm>
          <a:prstGeom prst="rect">
            <a:avLst/>
          </a:prstGeom>
          <a:ln w="57150" cmpd="thinThick">
            <a:solidFill>
              <a:schemeClr val="bg1">
                <a:lumMod val="50000"/>
              </a:schemeClr>
            </a:solidFill>
            <a:miter lim="800000"/>
          </a:ln>
        </p:spPr>
      </p:pic>
      <p:pic>
        <p:nvPicPr>
          <p:cNvPr id="24" name="Image 23">
            <a:extLst>
              <a:ext uri="{FF2B5EF4-FFF2-40B4-BE49-F238E27FC236}">
                <a16:creationId xmlns:a16="http://schemas.microsoft.com/office/drawing/2014/main" id="{1E34A7A9-0F26-4FF2-8311-9392BE46F1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047" y="213919"/>
            <a:ext cx="1290108" cy="1219152"/>
          </a:xfrm>
          <a:prstGeom prst="rect">
            <a:avLst/>
          </a:prstGeom>
        </p:spPr>
      </p:pic>
    </p:spTree>
    <p:extLst>
      <p:ext uri="{BB962C8B-B14F-4D97-AF65-F5344CB8AC3E}">
        <p14:creationId xmlns:p14="http://schemas.microsoft.com/office/powerpoint/2010/main" val="133954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anim calcmode="lin" valueType="num">
                                      <p:cBhvr>
                                        <p:cTn id="8" dur="2000" fill="hold"/>
                                        <p:tgtEl>
                                          <p:spTgt spid="24"/>
                                        </p:tgtEl>
                                        <p:attrNameLst>
                                          <p:attrName>ppt_w</p:attrName>
                                        </p:attrNameLst>
                                      </p:cBhvr>
                                      <p:tavLst>
                                        <p:tav tm="0" fmla="#ppt_w*sin(2.5*pi*$)">
                                          <p:val>
                                            <p:fltVal val="0"/>
                                          </p:val>
                                        </p:tav>
                                        <p:tav tm="100000">
                                          <p:val>
                                            <p:fltVal val="1"/>
                                          </p:val>
                                        </p:tav>
                                      </p:tavLst>
                                    </p:anim>
                                    <p:anim calcmode="lin" valueType="num">
                                      <p:cBhvr>
                                        <p:cTn id="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6FFDC9-A567-4440-B001-576822805927}"/>
              </a:ext>
            </a:extLst>
          </p:cNvPr>
          <p:cNvSpPr>
            <a:spLocks noGrp="1"/>
          </p:cNvSpPr>
          <p:nvPr>
            <p:ph type="title"/>
          </p:nvPr>
        </p:nvSpPr>
        <p:spPr>
          <a:xfrm>
            <a:off x="2627722" y="73059"/>
            <a:ext cx="6487997" cy="755374"/>
          </a:xfrm>
        </p:spPr>
        <p:txBody>
          <a:bodyPr>
            <a:normAutofit fontScale="90000"/>
          </a:bodyPr>
          <a:lstStyle/>
          <a:p>
            <a:r>
              <a:rPr lang="fr-MA" dirty="0"/>
              <a:t>Les outilles utiliser</a:t>
            </a:r>
          </a:p>
        </p:txBody>
      </p:sp>
      <p:sp>
        <p:nvSpPr>
          <p:cNvPr id="5" name="Rectangle 4" descr="&#10;">
            <a:extLst>
              <a:ext uri="{FF2B5EF4-FFF2-40B4-BE49-F238E27FC236}">
                <a16:creationId xmlns:a16="http://schemas.microsoft.com/office/drawing/2014/main" id="{0012D007-6899-490B-BBE3-BC21234932DA}"/>
              </a:ext>
            </a:extLst>
          </p:cNvPr>
          <p:cNvSpPr/>
          <p:nvPr/>
        </p:nvSpPr>
        <p:spPr>
          <a:xfrm>
            <a:off x="566529" y="828433"/>
            <a:ext cx="6301409" cy="45883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MA" dirty="0">
                <a:latin typeface="Tahoma" panose="020B0604030504040204" pitchFamily="34" charset="0"/>
                <a:ea typeface="Tahoma" panose="020B0604030504040204" pitchFamily="34" charset="0"/>
                <a:cs typeface="Tahoma" panose="020B0604030504040204" pitchFamily="34" charset="0"/>
              </a:rPr>
              <a:t>(gratuit),</a:t>
            </a:r>
            <a:r>
              <a:rPr lang="fr-FR" dirty="0">
                <a:latin typeface="Arial" panose="020B0604020202020204" pitchFamily="34" charset="0"/>
                <a:ea typeface="Tahoma" panose="020B0604030504040204" pitchFamily="34" charset="0"/>
                <a:cs typeface="Arial" panose="020B0604020202020204" pitchFamily="34" charset="0"/>
              </a:rPr>
              <a:t> fournit des dizaines de fonctionnalités performantes pour aider les équipes à créer, prototyper, partager et collaborer sur des expériences élaborées.</a:t>
            </a:r>
          </a:p>
          <a:p>
            <a:pPr algn="ctr"/>
            <a:r>
              <a:rPr lang="fr-FR" dirty="0">
                <a:latin typeface="Arial" panose="020B0604020202020204" pitchFamily="34" charset="0"/>
                <a:ea typeface="Tahoma" panose="020B0604030504040204" pitchFamily="34" charset="0"/>
                <a:cs typeface="Arial" panose="020B0604020202020204" pitchFamily="34" charset="0"/>
              </a:rPr>
              <a:t>(La mise a jour chaque mois)</a:t>
            </a:r>
          </a:p>
          <a:p>
            <a:pPr algn="ctr"/>
            <a:endParaRPr lang="fr-FR" dirty="0">
              <a:latin typeface="Arial" panose="020B0604020202020204" pitchFamily="34" charset="0"/>
              <a:ea typeface="Tahoma" panose="020B0604030504040204" pitchFamily="34" charset="0"/>
              <a:cs typeface="Arial" panose="020B0604020202020204" pitchFamily="34" charset="0"/>
            </a:endParaRPr>
          </a:p>
          <a:p>
            <a:pPr marL="285750" indent="-285750" algn="ctr">
              <a:buFont typeface="Wingdings" panose="05000000000000000000" pitchFamily="2" charset="2"/>
              <a:buChar char="Ø"/>
            </a:pPr>
            <a:r>
              <a:rPr lang="fr-MA"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Créez des expériences d'exception.</a:t>
            </a:r>
            <a:endParaRPr lang="fr-MA"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Créez des prototypes qui donnent vie à vos expériences.</a:t>
            </a: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Partagez et collaborez facilement avec toute votre équipe.</a:t>
            </a: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Simplifiez les mises à l'échelle grâce aux systèmes de design.</a:t>
            </a: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Une plateforme extensible qui s’adapte à vos besoins</a:t>
            </a: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r>
              <a:rPr lang="fr-FR" sz="1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Optez pour le mode de travail qui vous convient.</a:t>
            </a: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endParaRPr lang="fr-FR" sz="1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ctr">
              <a:buFont typeface="Wingdings" panose="05000000000000000000" pitchFamily="2" charset="2"/>
              <a:buChar char="Ø"/>
            </a:pPr>
            <a:endParaRPr lang="fr-MA" dirty="0">
              <a:latin typeface="Arial" panose="020B0604020202020204" pitchFamily="34" charset="0"/>
              <a:ea typeface="Tahoma" panose="020B0604030504040204" pitchFamily="34" charset="0"/>
              <a:cs typeface="Arial" panose="020B0604020202020204" pitchFamily="34" charset="0"/>
            </a:endParaRPr>
          </a:p>
        </p:txBody>
      </p:sp>
      <p:sp>
        <p:nvSpPr>
          <p:cNvPr id="7" name="Espace réservé du contenu 2">
            <a:extLst>
              <a:ext uri="{FF2B5EF4-FFF2-40B4-BE49-F238E27FC236}">
                <a16:creationId xmlns:a16="http://schemas.microsoft.com/office/drawing/2014/main" id="{D058C664-2C75-4794-BDAF-416C717B4F84}"/>
              </a:ext>
            </a:extLst>
          </p:cNvPr>
          <p:cNvSpPr txBox="1">
            <a:spLocks/>
          </p:cNvSpPr>
          <p:nvPr/>
        </p:nvSpPr>
        <p:spPr>
          <a:xfrm>
            <a:off x="953029" y="923365"/>
            <a:ext cx="4412974" cy="527289"/>
          </a:xfrm>
          <a:prstGeom prst="rect">
            <a:avLst/>
          </a:prstGeom>
        </p:spPr>
        <p:txBody>
          <a:bodyPr vert="horz" lIns="91440" tIns="45720" rIns="91440" bIns="45720" rtlCol="0" anchor="ctr">
            <a:normAutofit fontScale="32500" lnSpcReduction="20000"/>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fr-MA" sz="7200" b="1" u="sng" dirty="0">
                <a:solidFill>
                  <a:schemeClr val="accent1">
                    <a:lumMod val="60000"/>
                    <a:lumOff val="4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Adobe XD : </a:t>
            </a:r>
          </a:p>
          <a:p>
            <a:pPr marL="0" indent="0">
              <a:buFont typeface="Arial" panose="020B0604020202020204" pitchFamily="34" charset="0"/>
              <a:buNone/>
            </a:pPr>
            <a:endParaRPr lang="fr-MA" sz="1400" dirty="0">
              <a:latin typeface="Tahoma" panose="020B0604030504040204" pitchFamily="34" charset="0"/>
              <a:ea typeface="Tahoma" panose="020B0604030504040204" pitchFamily="34" charset="0"/>
              <a:cs typeface="Tahoma" panose="020B0604030504040204" pitchFamily="34" charset="0"/>
            </a:endParaRPr>
          </a:p>
        </p:txBody>
      </p:sp>
      <p:pic>
        <p:nvPicPr>
          <p:cNvPr id="9" name="Image 8" descr="Une image contenant dessin, signe&#10;&#10;Description générée automatiquement">
            <a:extLst>
              <a:ext uri="{FF2B5EF4-FFF2-40B4-BE49-F238E27FC236}">
                <a16:creationId xmlns:a16="http://schemas.microsoft.com/office/drawing/2014/main" id="{BA4F2A76-6B78-497F-9EE6-958351AEA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091" y="933254"/>
            <a:ext cx="4421171" cy="4411744"/>
          </a:xfrm>
          <a:prstGeom prst="rect">
            <a:avLst/>
          </a:prstGeom>
        </p:spPr>
      </p:pic>
      <p:pic>
        <p:nvPicPr>
          <p:cNvPr id="10" name="Image 9">
            <a:extLst>
              <a:ext uri="{FF2B5EF4-FFF2-40B4-BE49-F238E27FC236}">
                <a16:creationId xmlns:a16="http://schemas.microsoft.com/office/drawing/2014/main" id="{D1FD228F-BFE2-4FCD-B5BD-04724A611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91" y="0"/>
            <a:ext cx="647909" cy="758152"/>
          </a:xfrm>
          <a:prstGeom prst="rect">
            <a:avLst/>
          </a:prstGeom>
        </p:spPr>
      </p:pic>
      <p:sp>
        <p:nvSpPr>
          <p:cNvPr id="11" name="Rectangle 10">
            <a:extLst>
              <a:ext uri="{FF2B5EF4-FFF2-40B4-BE49-F238E27FC236}">
                <a16:creationId xmlns:a16="http://schemas.microsoft.com/office/drawing/2014/main" id="{45B917FF-0194-4080-843F-2570FC55D076}"/>
              </a:ext>
            </a:extLst>
          </p:cNvPr>
          <p:cNvSpPr/>
          <p:nvPr/>
        </p:nvSpPr>
        <p:spPr>
          <a:xfrm>
            <a:off x="2333093" y="5767957"/>
            <a:ext cx="6782626" cy="523220"/>
          </a:xfrm>
          <a:prstGeom prst="rect">
            <a:avLst/>
          </a:prstGeom>
        </p:spPr>
        <p:txBody>
          <a:bodyPr wrap="none">
            <a:spAutoFit/>
          </a:bodyPr>
          <a:lstStyle/>
          <a:p>
            <a:r>
              <a:rPr lang="fr-MA" sz="2800" dirty="0">
                <a:solidFill>
                  <a:schemeClr val="bg1"/>
                </a:solidFill>
                <a:hlinkClick r:id="rId4">
                  <a:extLst>
                    <a:ext uri="{A12FA001-AC4F-418D-AE19-62706E023703}">
                      <ahyp:hlinkClr xmlns:ahyp="http://schemas.microsoft.com/office/drawing/2018/hyperlinkcolor" val="tx"/>
                    </a:ext>
                  </a:extLst>
                </a:hlinkClick>
              </a:rPr>
              <a:t>https://www.adobe.com/fr/products/xd.html</a:t>
            </a:r>
            <a:endParaRPr lang="fr-MA" sz="2800" dirty="0">
              <a:solidFill>
                <a:schemeClr val="bg1"/>
              </a:solidFill>
            </a:endParaRPr>
          </a:p>
        </p:txBody>
      </p:sp>
    </p:spTree>
    <p:extLst>
      <p:ext uri="{BB962C8B-B14F-4D97-AF65-F5344CB8AC3E}">
        <p14:creationId xmlns:p14="http://schemas.microsoft.com/office/powerpoint/2010/main" val="29354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ppt_w</p:attrName>
                                        </p:attrNameLst>
                                      </p:cBhvr>
                                      <p:tavLst>
                                        <p:tav tm="0" fmla="#ppt_w*sin(2.5*pi*$)">
                                          <p:val>
                                            <p:fltVal val="0"/>
                                          </p:val>
                                        </p:tav>
                                        <p:tav tm="100000">
                                          <p:val>
                                            <p:fltVal val="1"/>
                                          </p:val>
                                        </p:tav>
                                      </p:tavLst>
                                    </p:anim>
                                    <p:anim calcmode="lin" valueType="num">
                                      <p:cBhvr>
                                        <p:cTn id="1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46AB58FC-F357-4628-8825-BFE5249298C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0"/>
            <a:ext cx="1544115" cy="1460555"/>
          </a:xfrm>
          <a:prstGeom prst="rect">
            <a:avLst/>
          </a:prstGeom>
        </p:spPr>
      </p:pic>
      <p:pic>
        <p:nvPicPr>
          <p:cNvPr id="6" name="Graphique 5">
            <a:extLst>
              <a:ext uri="{FF2B5EF4-FFF2-40B4-BE49-F238E27FC236}">
                <a16:creationId xmlns:a16="http://schemas.microsoft.com/office/drawing/2014/main" id="{3521F38D-61B0-4E3A-A535-150FA0CC59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60134">
            <a:off x="7365489" y="890093"/>
            <a:ext cx="3550355" cy="3124200"/>
          </a:xfrm>
          <a:prstGeom prst="rect">
            <a:avLst/>
          </a:prstGeom>
        </p:spPr>
      </p:pic>
      <p:pic>
        <p:nvPicPr>
          <p:cNvPr id="8" name="Image 7">
            <a:extLst>
              <a:ext uri="{FF2B5EF4-FFF2-40B4-BE49-F238E27FC236}">
                <a16:creationId xmlns:a16="http://schemas.microsoft.com/office/drawing/2014/main" id="{64A92D6C-7AA1-4C11-A2E9-72302E3E3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148" y="1009650"/>
            <a:ext cx="2629502" cy="5219700"/>
          </a:xfrm>
          <a:prstGeom prst="rect">
            <a:avLst/>
          </a:prstGeom>
        </p:spPr>
      </p:pic>
      <p:pic>
        <p:nvPicPr>
          <p:cNvPr id="10" name="Image 9">
            <a:extLst>
              <a:ext uri="{FF2B5EF4-FFF2-40B4-BE49-F238E27FC236}">
                <a16:creationId xmlns:a16="http://schemas.microsoft.com/office/drawing/2014/main" id="{2F36B467-0017-46FD-A136-0B386D9FE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3596" y="1176337"/>
            <a:ext cx="3005043" cy="4886325"/>
          </a:xfrm>
          <a:prstGeom prst="rect">
            <a:avLst/>
          </a:prstGeom>
        </p:spPr>
      </p:pic>
    </p:spTree>
    <p:extLst>
      <p:ext uri="{BB962C8B-B14F-4D97-AF65-F5344CB8AC3E}">
        <p14:creationId xmlns:p14="http://schemas.microsoft.com/office/powerpoint/2010/main" val="20959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C75AF-7D80-49AE-A031-2517E6788917}"/>
              </a:ext>
            </a:extLst>
          </p:cNvPr>
          <p:cNvSpPr>
            <a:spLocks noGrp="1"/>
          </p:cNvSpPr>
          <p:nvPr>
            <p:ph type="title"/>
          </p:nvPr>
        </p:nvSpPr>
        <p:spPr>
          <a:xfrm>
            <a:off x="223888" y="1088311"/>
            <a:ext cx="7930298" cy="933255"/>
          </a:xfrm>
        </p:spPr>
        <p:txBody>
          <a:bodyPr>
            <a:normAutofit/>
          </a:bodyPr>
          <a:lstStyle/>
          <a:p>
            <a:r>
              <a:rPr lang="fr-MA" sz="4400" dirty="0"/>
              <a:t>Wirframing application web</a:t>
            </a:r>
          </a:p>
        </p:txBody>
      </p:sp>
      <p:pic>
        <p:nvPicPr>
          <p:cNvPr id="4" name="Espace réservé du contenu 3" descr="Une image contenant carte, texte&#10;&#10;Description générée automatiquement">
            <a:extLst>
              <a:ext uri="{FF2B5EF4-FFF2-40B4-BE49-F238E27FC236}">
                <a16:creationId xmlns:a16="http://schemas.microsoft.com/office/drawing/2014/main" id="{C9A20B4B-EF64-4F33-B571-9C4CFF689BF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23826" y="2083546"/>
            <a:ext cx="6136849" cy="4088654"/>
          </a:xfrm>
          <a:prstGeom prst="rect">
            <a:avLst/>
          </a:prstGeom>
          <a:ln>
            <a:noFill/>
          </a:ln>
        </p:spPr>
      </p:pic>
      <p:pic>
        <p:nvPicPr>
          <p:cNvPr id="5" name="Image 4">
            <a:extLst>
              <a:ext uri="{FF2B5EF4-FFF2-40B4-BE49-F238E27FC236}">
                <a16:creationId xmlns:a16="http://schemas.microsoft.com/office/drawing/2014/main" id="{223EE423-0841-4726-BBA7-3FBB94938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68" y="268179"/>
            <a:ext cx="647909" cy="758152"/>
          </a:xfrm>
          <a:prstGeom prst="rect">
            <a:avLst/>
          </a:prstGeom>
        </p:spPr>
      </p:pic>
      <p:pic>
        <p:nvPicPr>
          <p:cNvPr id="6" name="Image 5" descr="Une image contenant dessin, signe&#10;&#10;Description générée automatiquement">
            <a:extLst>
              <a:ext uri="{FF2B5EF4-FFF2-40B4-BE49-F238E27FC236}">
                <a16:creationId xmlns:a16="http://schemas.microsoft.com/office/drawing/2014/main" id="{44FBE3E0-27E5-444D-BB37-30EB487F0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5115">
            <a:off x="7899661" y="1138707"/>
            <a:ext cx="3299382" cy="3292347"/>
          </a:xfrm>
          <a:prstGeom prst="rect">
            <a:avLst/>
          </a:prstGeom>
        </p:spPr>
      </p:pic>
    </p:spTree>
    <p:extLst>
      <p:ext uri="{BB962C8B-B14F-4D97-AF65-F5344CB8AC3E}">
        <p14:creationId xmlns:p14="http://schemas.microsoft.com/office/powerpoint/2010/main" val="281218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4" name="Rectangle 13">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5"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6" name="Rectangle 15">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4" name="Image 3" descr="Une image contenant dessin, signe&#10;&#10;Description générée automatiquement">
            <a:extLst>
              <a:ext uri="{FF2B5EF4-FFF2-40B4-BE49-F238E27FC236}">
                <a16:creationId xmlns:a16="http://schemas.microsoft.com/office/drawing/2014/main" id="{37055E8E-1A97-47D3-8139-AEF080CF5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93702">
            <a:off x="444106" y="622364"/>
            <a:ext cx="2940285" cy="2806636"/>
          </a:xfrm>
          <a:prstGeom prst="rect">
            <a:avLst/>
          </a:prstGeom>
          <a:ln w="57150" cmpd="thinThick">
            <a:solidFill>
              <a:schemeClr val="bg1">
                <a:lumMod val="50000"/>
              </a:schemeClr>
            </a:solidFill>
            <a:miter lim="800000"/>
          </a:ln>
        </p:spPr>
      </p:pic>
      <p:pic>
        <p:nvPicPr>
          <p:cNvPr id="6" name="Image 5" descr="Une image contenant capture d’écran&#10;&#10;Description générée automatiquement">
            <a:extLst>
              <a:ext uri="{FF2B5EF4-FFF2-40B4-BE49-F238E27FC236}">
                <a16:creationId xmlns:a16="http://schemas.microsoft.com/office/drawing/2014/main" id="{66A2BE15-64F4-4F36-B1CA-109C5C3FC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5163">
            <a:off x="4020214" y="1560291"/>
            <a:ext cx="7051733" cy="4001205"/>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362562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dessin, signe&#10;&#10;Description générée automatiquement">
            <a:extLst>
              <a:ext uri="{FF2B5EF4-FFF2-40B4-BE49-F238E27FC236}">
                <a16:creationId xmlns:a16="http://schemas.microsoft.com/office/drawing/2014/main" id="{EC98AF25-B463-47CF-804B-B2F9E2BB5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993702">
            <a:off x="72581" y="-169625"/>
            <a:ext cx="2940285" cy="2806636"/>
          </a:xfrm>
          <a:prstGeom prst="rect">
            <a:avLst/>
          </a:prstGeom>
          <a:ln w="57150" cmpd="thinThick">
            <a:solidFill>
              <a:schemeClr val="bg1">
                <a:lumMod val="50000"/>
              </a:schemeClr>
            </a:solidFill>
            <a:miter lim="800000"/>
          </a:ln>
        </p:spPr>
      </p:pic>
      <p:pic>
        <p:nvPicPr>
          <p:cNvPr id="7" name="Image 6" descr="Une image contenant capture d’écran&#10;&#10;Description générée automatiquement">
            <a:extLst>
              <a:ext uri="{FF2B5EF4-FFF2-40B4-BE49-F238E27FC236}">
                <a16:creationId xmlns:a16="http://schemas.microsoft.com/office/drawing/2014/main" id="{D09C9493-F07A-4DD5-95AA-83BA608D8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773" y="1233694"/>
            <a:ext cx="9294829" cy="4918514"/>
          </a:xfrm>
          <a:prstGeom prst="rect">
            <a:avLst/>
          </a:prstGeom>
        </p:spPr>
      </p:pic>
    </p:spTree>
    <p:extLst>
      <p:ext uri="{BB962C8B-B14F-4D97-AF65-F5344CB8AC3E}">
        <p14:creationId xmlns:p14="http://schemas.microsoft.com/office/powerpoint/2010/main" val="837375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dessin, signe&#10;&#10;Description générée automatiquement">
            <a:extLst>
              <a:ext uri="{FF2B5EF4-FFF2-40B4-BE49-F238E27FC236}">
                <a16:creationId xmlns:a16="http://schemas.microsoft.com/office/drawing/2014/main" id="{FC4EB031-0975-4937-881A-7830F7D43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083415">
            <a:off x="9182609" y="225672"/>
            <a:ext cx="2075245" cy="1980916"/>
          </a:xfrm>
          <a:prstGeom prst="rect">
            <a:avLst/>
          </a:prstGeom>
          <a:ln w="57150" cmpd="thinThick">
            <a:solidFill>
              <a:schemeClr val="bg1">
                <a:lumMod val="50000"/>
              </a:schemeClr>
            </a:solidFill>
            <a:miter lim="800000"/>
          </a:ln>
        </p:spPr>
      </p:pic>
      <p:pic>
        <p:nvPicPr>
          <p:cNvPr id="7" name="Image 6" descr="Une image contenant capture d’écran&#10;&#10;Description générée automatiquement">
            <a:extLst>
              <a:ext uri="{FF2B5EF4-FFF2-40B4-BE49-F238E27FC236}">
                <a16:creationId xmlns:a16="http://schemas.microsoft.com/office/drawing/2014/main" id="{2E67B9C2-24B8-45F7-93AB-7DD350516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63172">
            <a:off x="1285643" y="1260265"/>
            <a:ext cx="7582293" cy="4047663"/>
          </a:xfrm>
          <a:prstGeom prst="rect">
            <a:avLst/>
          </a:prstGeom>
        </p:spPr>
      </p:pic>
    </p:spTree>
    <p:extLst>
      <p:ext uri="{BB962C8B-B14F-4D97-AF65-F5344CB8AC3E}">
        <p14:creationId xmlns:p14="http://schemas.microsoft.com/office/powerpoint/2010/main" val="4191934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dessin, signe&#10;&#10;Description générée automatiquement">
            <a:extLst>
              <a:ext uri="{FF2B5EF4-FFF2-40B4-BE49-F238E27FC236}">
                <a16:creationId xmlns:a16="http://schemas.microsoft.com/office/drawing/2014/main" id="{026E7AD3-0E77-452E-A324-A24B0D490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43207">
            <a:off x="10336836" y="5138883"/>
            <a:ext cx="1212026" cy="1156934"/>
          </a:xfrm>
          <a:prstGeom prst="rect">
            <a:avLst/>
          </a:prstGeom>
          <a:ln w="57150" cmpd="thinThick">
            <a:solidFill>
              <a:schemeClr val="bg1">
                <a:lumMod val="50000"/>
              </a:schemeClr>
            </a:solidFill>
            <a:miter lim="800000"/>
          </a:ln>
        </p:spPr>
      </p:pic>
      <p:sp>
        <p:nvSpPr>
          <p:cNvPr id="5" name="Rectangle 4">
            <a:extLst>
              <a:ext uri="{FF2B5EF4-FFF2-40B4-BE49-F238E27FC236}">
                <a16:creationId xmlns:a16="http://schemas.microsoft.com/office/drawing/2014/main" id="{75C4258C-6590-449A-AC89-A7366CA24DC0}"/>
              </a:ext>
            </a:extLst>
          </p:cNvPr>
          <p:cNvSpPr/>
          <p:nvPr/>
        </p:nvSpPr>
        <p:spPr>
          <a:xfrm>
            <a:off x="362369" y="782425"/>
            <a:ext cx="2451865" cy="39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Maquettage sur papier</a:t>
            </a:r>
          </a:p>
        </p:txBody>
      </p:sp>
      <p:sp>
        <p:nvSpPr>
          <p:cNvPr id="8" name="Rectangle 7">
            <a:extLst>
              <a:ext uri="{FF2B5EF4-FFF2-40B4-BE49-F238E27FC236}">
                <a16:creationId xmlns:a16="http://schemas.microsoft.com/office/drawing/2014/main" id="{E0C7001D-66C8-48B5-9DA9-602F691E2D4E}"/>
              </a:ext>
            </a:extLst>
          </p:cNvPr>
          <p:cNvSpPr/>
          <p:nvPr/>
        </p:nvSpPr>
        <p:spPr>
          <a:xfrm>
            <a:off x="4157221" y="782425"/>
            <a:ext cx="2318994" cy="39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Maquettage sur  </a:t>
            </a:r>
            <a:r>
              <a:rPr lang="fr-MA" dirty="0" err="1"/>
              <a:t>xd</a:t>
            </a:r>
            <a:endParaRPr lang="fr-MA" dirty="0"/>
          </a:p>
        </p:txBody>
      </p:sp>
      <p:sp>
        <p:nvSpPr>
          <p:cNvPr id="9" name="Rectangle 8">
            <a:extLst>
              <a:ext uri="{FF2B5EF4-FFF2-40B4-BE49-F238E27FC236}">
                <a16:creationId xmlns:a16="http://schemas.microsoft.com/office/drawing/2014/main" id="{31D390CE-B892-4141-BD08-E6A6DD951675}"/>
              </a:ext>
            </a:extLst>
          </p:cNvPr>
          <p:cNvSpPr/>
          <p:nvPr/>
        </p:nvSpPr>
        <p:spPr>
          <a:xfrm>
            <a:off x="7904939" y="782425"/>
            <a:ext cx="2518086" cy="39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err="1"/>
              <a:t>mokup</a:t>
            </a:r>
            <a:endParaRPr lang="fr-MA" dirty="0"/>
          </a:p>
        </p:txBody>
      </p:sp>
      <p:pic>
        <p:nvPicPr>
          <p:cNvPr id="11" name="Image 10" descr="Une image contenant capture d’écran&#10;&#10;Description générée automatiquement">
            <a:extLst>
              <a:ext uri="{FF2B5EF4-FFF2-40B4-BE49-F238E27FC236}">
                <a16:creationId xmlns:a16="http://schemas.microsoft.com/office/drawing/2014/main" id="{3C9CFF03-4062-4048-840A-3A41B6868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781" y="1560454"/>
            <a:ext cx="4556401" cy="2803942"/>
          </a:xfrm>
          <a:prstGeom prst="rect">
            <a:avLst/>
          </a:prstGeom>
        </p:spPr>
      </p:pic>
      <p:pic>
        <p:nvPicPr>
          <p:cNvPr id="13" name="Image 12" descr="Une image contenant carte, texte&#10;&#10;Description générée automatiquement">
            <a:extLst>
              <a:ext uri="{FF2B5EF4-FFF2-40B4-BE49-F238E27FC236}">
                <a16:creationId xmlns:a16="http://schemas.microsoft.com/office/drawing/2014/main" id="{27A00EDE-36A2-4648-9639-82F413C2E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778" y="1522747"/>
            <a:ext cx="3825407" cy="2803942"/>
          </a:xfrm>
          <a:prstGeom prst="rect">
            <a:avLst/>
          </a:prstGeom>
        </p:spPr>
      </p:pic>
      <p:pic>
        <p:nvPicPr>
          <p:cNvPr id="15" name="Image 14" descr="Une image contenant blanc, petit, plancher, assis&#10;&#10;Description générée automatiquement">
            <a:extLst>
              <a:ext uri="{FF2B5EF4-FFF2-40B4-BE49-F238E27FC236}">
                <a16:creationId xmlns:a16="http://schemas.microsoft.com/office/drawing/2014/main" id="{ECBDB6DA-1BF2-4EC0-A6B5-12D6D76A2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511" y="1522747"/>
            <a:ext cx="2045617" cy="2849480"/>
          </a:xfrm>
          <a:prstGeom prst="rect">
            <a:avLst/>
          </a:prstGeom>
        </p:spPr>
      </p:pic>
      <p:sp>
        <p:nvSpPr>
          <p:cNvPr id="16" name="Rectangle 15">
            <a:extLst>
              <a:ext uri="{FF2B5EF4-FFF2-40B4-BE49-F238E27FC236}">
                <a16:creationId xmlns:a16="http://schemas.microsoft.com/office/drawing/2014/main" id="{3880E49A-EB53-4A3C-92D7-2A5A803CE2AC}"/>
              </a:ext>
            </a:extLst>
          </p:cNvPr>
          <p:cNvSpPr/>
          <p:nvPr/>
        </p:nvSpPr>
        <p:spPr>
          <a:xfrm>
            <a:off x="3584575" y="5717350"/>
            <a:ext cx="5022850" cy="461665"/>
          </a:xfrm>
          <a:prstGeom prst="rect">
            <a:avLst/>
          </a:prstGeom>
        </p:spPr>
        <p:txBody>
          <a:bodyPr wrap="none">
            <a:spAutoFit/>
          </a:bodyPr>
          <a:lstStyle/>
          <a:p>
            <a:r>
              <a:rPr lang="fr-MA" sz="2400" dirty="0">
                <a:solidFill>
                  <a:schemeClr val="bg1"/>
                </a:solidFill>
                <a:hlinkClick r:id="rId6">
                  <a:extLst>
                    <a:ext uri="{A12FA001-AC4F-418D-AE19-62706E023703}">
                      <ahyp:hlinkClr xmlns:ahyp="http://schemas.microsoft.com/office/drawing/2018/hyperlinkcolor" val="tx"/>
                    </a:ext>
                  </a:extLst>
                </a:hlinkClick>
              </a:rPr>
              <a:t>http://www.chez-vong.com/index.html</a:t>
            </a:r>
            <a:endParaRPr lang="fr-MA" sz="2400" dirty="0">
              <a:solidFill>
                <a:schemeClr val="bg1"/>
              </a:solidFill>
            </a:endParaRPr>
          </a:p>
        </p:txBody>
      </p:sp>
    </p:spTree>
    <p:extLst>
      <p:ext uri="{BB962C8B-B14F-4D97-AF65-F5344CB8AC3E}">
        <p14:creationId xmlns:p14="http://schemas.microsoft.com/office/powerpoint/2010/main" val="198849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F8EF62-6C69-4C29-8899-F7BBE48C0592}"/>
              </a:ext>
            </a:extLst>
          </p:cNvPr>
          <p:cNvSpPr>
            <a:spLocks noGrp="1"/>
          </p:cNvSpPr>
          <p:nvPr>
            <p:ph type="title"/>
          </p:nvPr>
        </p:nvSpPr>
        <p:spPr>
          <a:xfrm>
            <a:off x="3919195" y="331450"/>
            <a:ext cx="4159576" cy="1151965"/>
          </a:xfrm>
        </p:spPr>
        <p:txBody>
          <a:bodyPr/>
          <a:lstStyle/>
          <a:p>
            <a:r>
              <a:rPr lang="fr-FR" dirty="0"/>
              <a:t>Le prototype</a:t>
            </a:r>
            <a:endParaRPr lang="fr-MA" dirty="0"/>
          </a:p>
        </p:txBody>
      </p:sp>
      <p:sp>
        <p:nvSpPr>
          <p:cNvPr id="3" name="Espace réservé du contenu 2">
            <a:extLst>
              <a:ext uri="{FF2B5EF4-FFF2-40B4-BE49-F238E27FC236}">
                <a16:creationId xmlns:a16="http://schemas.microsoft.com/office/drawing/2014/main" id="{AFD8DE5C-0842-4D30-8382-772893B1EF05}"/>
              </a:ext>
            </a:extLst>
          </p:cNvPr>
          <p:cNvSpPr>
            <a:spLocks noGrp="1"/>
          </p:cNvSpPr>
          <p:nvPr>
            <p:ph sz="quarter" idx="13"/>
          </p:nvPr>
        </p:nvSpPr>
        <p:spPr>
          <a:xfrm>
            <a:off x="685800" y="1253766"/>
            <a:ext cx="10394707" cy="4120820"/>
          </a:xfrm>
        </p:spPr>
        <p:txBody>
          <a:bodyPr/>
          <a:lstStyle/>
          <a:p>
            <a:r>
              <a:rPr lang="fr-FR" cap="none" dirty="0">
                <a:latin typeface="Arial" panose="020B0604020202020204" pitchFamily="34" charset="0"/>
                <a:cs typeface="Arial" panose="020B0604020202020204" pitchFamily="34" charset="0"/>
              </a:rPr>
              <a:t>le prototypage logiciel (software prototyping) se réfère à l’ensemble des activités de fabrication de prototype pour les logiciels. cela représente des moutures incomplètes du logiciel en cours de développement.</a:t>
            </a:r>
            <a:endParaRPr lang="fr-MA" cap="none"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7662FD87-D0A6-4087-886D-B3C7FFF8E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12" y="333307"/>
            <a:ext cx="904875" cy="1058841"/>
          </a:xfrm>
          <a:prstGeom prst="rect">
            <a:avLst/>
          </a:prstGeom>
        </p:spPr>
      </p:pic>
    </p:spTree>
    <p:extLst>
      <p:ext uri="{BB962C8B-B14F-4D97-AF65-F5344CB8AC3E}">
        <p14:creationId xmlns:p14="http://schemas.microsoft.com/office/powerpoint/2010/main" val="357093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F174659-6557-496F-A080-91776BA27F51}"/>
              </a:ext>
            </a:extLst>
          </p:cNvPr>
          <p:cNvSpPr>
            <a:spLocks noGrp="1"/>
          </p:cNvSpPr>
          <p:nvPr>
            <p:ph type="title"/>
          </p:nvPr>
        </p:nvSpPr>
        <p:spPr>
          <a:xfrm>
            <a:off x="4371975" y="685800"/>
            <a:ext cx="4162425" cy="1485900"/>
          </a:xfrm>
        </p:spPr>
        <p:txBody>
          <a:bodyPr>
            <a:normAutofit/>
          </a:bodyPr>
          <a:lstStyle/>
          <a:p>
            <a:pPr algn="ctr"/>
            <a:r>
              <a:rPr lang="fr-FR" sz="6000" u="sng" dirty="0"/>
              <a:t>Balsamique</a:t>
            </a:r>
            <a:endParaRPr lang="fr-MA" sz="6000" u="sng" dirty="0"/>
          </a:p>
        </p:txBody>
      </p:sp>
      <p:sp>
        <p:nvSpPr>
          <p:cNvPr id="3" name="Espace réservé du contenu 2">
            <a:extLst>
              <a:ext uri="{FF2B5EF4-FFF2-40B4-BE49-F238E27FC236}">
                <a16:creationId xmlns:a16="http://schemas.microsoft.com/office/drawing/2014/main" id="{FAF5C531-AE90-4764-A5B4-660492917C03}"/>
              </a:ext>
            </a:extLst>
          </p:cNvPr>
          <p:cNvSpPr>
            <a:spLocks noGrp="1"/>
          </p:cNvSpPr>
          <p:nvPr>
            <p:ph sz="quarter" idx="13"/>
          </p:nvPr>
        </p:nvSpPr>
        <p:spPr>
          <a:xfrm>
            <a:off x="685801" y="2286000"/>
            <a:ext cx="5326380" cy="3800693"/>
          </a:xfrm>
        </p:spPr>
        <p:txBody>
          <a:bodyPr anchor="t">
            <a:normAutofit/>
          </a:bodyPr>
          <a:lstStyle/>
          <a:p>
            <a:pPr>
              <a:lnSpc>
                <a:spcPct val="110000"/>
              </a:lnSpc>
            </a:pPr>
            <a:r>
              <a:rPr lang="fr-FR" sz="1500" cap="none">
                <a:latin typeface="Arial" panose="020B0604020202020204" pitchFamily="34" charset="0"/>
                <a:cs typeface="Arial" panose="020B0604020202020204" pitchFamily="34" charset="0"/>
              </a:rPr>
              <a:t>balsamique : est un outil de création d'images filaires d'interface utilisateur basse fidélité rapide qui reproduit l'expérience de l'esquisse sur un bloc-notes ou un tableau blanc, mais à l'aide d'un ordinateur.</a:t>
            </a:r>
          </a:p>
          <a:p>
            <a:pPr>
              <a:lnSpc>
                <a:spcPct val="110000"/>
              </a:lnSpc>
            </a:pPr>
            <a:endParaRPr lang="fr-FR" sz="1500" cap="none">
              <a:latin typeface="Arial" panose="020B0604020202020204" pitchFamily="34" charset="0"/>
              <a:cs typeface="Arial" panose="020B0604020202020204" pitchFamily="34" charset="0"/>
            </a:endParaRPr>
          </a:p>
          <a:p>
            <a:pPr>
              <a:lnSpc>
                <a:spcPct val="110000"/>
              </a:lnSpc>
            </a:pPr>
            <a:r>
              <a:rPr lang="fr-FR" sz="1500" cap="none">
                <a:latin typeface="Arial" panose="020B0604020202020204" pitchFamily="34" charset="0"/>
                <a:cs typeface="Arial" panose="020B0604020202020204" pitchFamily="34" charset="0"/>
              </a:rPr>
              <a:t>cela vous oblige vraiment à vous concentrer sur la structure et le contenu, en évitant de longues discussions sur les couleurs et les détails qui devraient intervenir plus tard dans le processus.</a:t>
            </a:r>
          </a:p>
          <a:p>
            <a:pPr>
              <a:lnSpc>
                <a:spcPct val="110000"/>
              </a:lnSpc>
            </a:pPr>
            <a:endParaRPr lang="fr-FR" sz="1500" cap="none">
              <a:latin typeface="Arial" panose="020B0604020202020204" pitchFamily="34" charset="0"/>
              <a:cs typeface="Arial" panose="020B0604020202020204" pitchFamily="34" charset="0"/>
            </a:endParaRPr>
          </a:p>
          <a:p>
            <a:pPr>
              <a:lnSpc>
                <a:spcPct val="110000"/>
              </a:lnSpc>
            </a:pPr>
            <a:r>
              <a:rPr lang="fr-FR" sz="1500" cap="none">
                <a:latin typeface="Arial" panose="020B0604020202020204" pitchFamily="34" charset="0"/>
                <a:cs typeface="Arial" panose="020B0604020202020204" pitchFamily="34" charset="0"/>
              </a:rPr>
              <a:t>vous générerez plus d'idées, vous pourrez ainsi éliminer les mauvaises et découvrir les meilleures solutions.</a:t>
            </a:r>
            <a:endParaRPr lang="fr-MA" sz="1500" cap="none">
              <a:latin typeface="Arial" panose="020B0604020202020204" pitchFamily="34" charset="0"/>
              <a:cs typeface="Arial" panose="020B0604020202020204" pitchFamily="34" charset="0"/>
            </a:endParaRPr>
          </a:p>
        </p:txBody>
      </p:sp>
      <p:pic>
        <p:nvPicPr>
          <p:cNvPr id="5" name="Image 4" descr="Une image contenant dessin&#10;&#10;Description générée automatiquement">
            <a:extLst>
              <a:ext uri="{FF2B5EF4-FFF2-40B4-BE49-F238E27FC236}">
                <a16:creationId xmlns:a16="http://schemas.microsoft.com/office/drawing/2014/main" id="{0B2796B9-34F9-4116-9A16-3E8808F98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531" y="2286000"/>
            <a:ext cx="3800692" cy="3800692"/>
          </a:xfrm>
          <a:prstGeom prst="rect">
            <a:avLst/>
          </a:prstGeom>
        </p:spPr>
      </p:pic>
      <p:pic>
        <p:nvPicPr>
          <p:cNvPr id="13" name="Image 12">
            <a:extLst>
              <a:ext uri="{FF2B5EF4-FFF2-40B4-BE49-F238E27FC236}">
                <a16:creationId xmlns:a16="http://schemas.microsoft.com/office/drawing/2014/main" id="{E10C23A1-AEA7-4464-BA4B-08304A2AB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826" y="295541"/>
            <a:ext cx="1290108" cy="1219152"/>
          </a:xfrm>
          <a:prstGeom prst="rect">
            <a:avLst/>
          </a:prstGeom>
        </p:spPr>
      </p:pic>
      <p:sp>
        <p:nvSpPr>
          <p:cNvPr id="6" name="Rectangle 5">
            <a:extLst>
              <a:ext uri="{FF2B5EF4-FFF2-40B4-BE49-F238E27FC236}">
                <a16:creationId xmlns:a16="http://schemas.microsoft.com/office/drawing/2014/main" id="{3CD118EA-305F-4598-9DEE-4C7EC2760F99}"/>
              </a:ext>
            </a:extLst>
          </p:cNvPr>
          <p:cNvSpPr/>
          <p:nvPr/>
        </p:nvSpPr>
        <p:spPr>
          <a:xfrm>
            <a:off x="4117291" y="6172200"/>
            <a:ext cx="4004622" cy="584775"/>
          </a:xfrm>
          <a:prstGeom prst="rect">
            <a:avLst/>
          </a:prstGeom>
        </p:spPr>
        <p:txBody>
          <a:bodyPr wrap="none">
            <a:spAutoFit/>
          </a:bodyPr>
          <a:lstStyle/>
          <a:p>
            <a:r>
              <a:rPr lang="fr-MA" sz="3200" dirty="0">
                <a:hlinkClick r:id="rId5"/>
              </a:rPr>
              <a:t>https://balsamiq.com/</a:t>
            </a:r>
            <a:endParaRPr lang="fr-MA" sz="3200" dirty="0"/>
          </a:p>
        </p:txBody>
      </p:sp>
    </p:spTree>
    <p:extLst>
      <p:ext uri="{BB962C8B-B14F-4D97-AF65-F5344CB8AC3E}">
        <p14:creationId xmlns:p14="http://schemas.microsoft.com/office/powerpoint/2010/main" val="272834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anim calcmode="lin" valueType="num">
                                      <p:cBhvr>
                                        <p:cTn id="14" dur="2000" fill="hold"/>
                                        <p:tgtEl>
                                          <p:spTgt spid="13"/>
                                        </p:tgtEl>
                                        <p:attrNameLst>
                                          <p:attrName>ppt_w</p:attrName>
                                        </p:attrNameLst>
                                      </p:cBhvr>
                                      <p:tavLst>
                                        <p:tav tm="0" fmla="#ppt_w*sin(2.5*pi*$)">
                                          <p:val>
                                            <p:fltVal val="0"/>
                                          </p:val>
                                        </p:tav>
                                        <p:tav tm="100000">
                                          <p:val>
                                            <p:fltVal val="1"/>
                                          </p:val>
                                        </p:tav>
                                      </p:tavLst>
                                    </p:anim>
                                    <p:anim calcmode="lin" valueType="num">
                                      <p:cBhvr>
                                        <p:cTn id="1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6" name="Group 35">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37" name="Rectangle 36">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Rectangle 38">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5" name="Espace réservé du contenu 4">
            <a:extLst>
              <a:ext uri="{FF2B5EF4-FFF2-40B4-BE49-F238E27FC236}">
                <a16:creationId xmlns:a16="http://schemas.microsoft.com/office/drawing/2014/main" id="{6777D30B-A8C0-4BF0-B42D-AF549D4883CA}"/>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2361007" y="256270"/>
            <a:ext cx="6257925" cy="5087676"/>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71355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9BA406-F4FD-46E3-BC46-4D47D6C9A16B}"/>
              </a:ext>
            </a:extLst>
          </p:cNvPr>
          <p:cNvSpPr>
            <a:spLocks noGrp="1"/>
          </p:cNvSpPr>
          <p:nvPr>
            <p:ph type="title"/>
          </p:nvPr>
        </p:nvSpPr>
        <p:spPr>
          <a:xfrm>
            <a:off x="6848585" y="-56897"/>
            <a:ext cx="4526328" cy="1266265"/>
          </a:xfrm>
        </p:spPr>
        <p:txBody>
          <a:bodyPr>
            <a:normAutofit/>
          </a:bodyPr>
          <a:lstStyle/>
          <a:p>
            <a:r>
              <a:rPr lang="fr-MA" sz="4400"/>
              <a:t>Justinmind</a:t>
            </a:r>
          </a:p>
        </p:txBody>
      </p:sp>
      <p:sp>
        <p:nvSpPr>
          <p:cNvPr id="12" name="Rectangle 9">
            <a:extLst>
              <a:ext uri="{FF2B5EF4-FFF2-40B4-BE49-F238E27FC236}">
                <a16:creationId xmlns:a16="http://schemas.microsoft.com/office/drawing/2014/main" id="{0276CF47-78D1-45D4-B8A5-05DD68D9F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5589425"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pièce, dessin&#10;&#10;Description générée automatiquement">
            <a:extLst>
              <a:ext uri="{FF2B5EF4-FFF2-40B4-BE49-F238E27FC236}">
                <a16:creationId xmlns:a16="http://schemas.microsoft.com/office/drawing/2014/main" id="{2FE3175B-9AE9-4E42-B482-D083969E2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823" y="689358"/>
            <a:ext cx="4219634" cy="4219634"/>
          </a:xfrm>
          <a:prstGeom prst="rect">
            <a:avLst/>
          </a:prstGeom>
        </p:spPr>
      </p:pic>
      <p:sp>
        <p:nvSpPr>
          <p:cNvPr id="3" name="Espace réservé du contenu 2">
            <a:extLst>
              <a:ext uri="{FF2B5EF4-FFF2-40B4-BE49-F238E27FC236}">
                <a16:creationId xmlns:a16="http://schemas.microsoft.com/office/drawing/2014/main" id="{ACCFFBCB-4D7D-4C9E-8B9F-963B92CBDFC4}"/>
              </a:ext>
            </a:extLst>
          </p:cNvPr>
          <p:cNvSpPr>
            <a:spLocks noGrp="1"/>
          </p:cNvSpPr>
          <p:nvPr>
            <p:ph sz="quarter" idx="13"/>
          </p:nvPr>
        </p:nvSpPr>
        <p:spPr>
          <a:xfrm>
            <a:off x="6202837" y="1725106"/>
            <a:ext cx="4879845" cy="3531354"/>
          </a:xfrm>
        </p:spPr>
        <p:txBody>
          <a:bodyPr anchor="t">
            <a:normAutofit/>
          </a:bodyPr>
          <a:lstStyle/>
          <a:p>
            <a:pPr>
              <a:lnSpc>
                <a:spcPct val="110000"/>
              </a:lnSpc>
              <a:buFont typeface="Wingdings" panose="05000000000000000000" pitchFamily="2" charset="2"/>
              <a:buChar char="ü"/>
            </a:pPr>
            <a:r>
              <a:rPr lang="fr-MA" sz="1000" dirty="0"/>
              <a:t> </a:t>
            </a:r>
            <a:r>
              <a:rPr lang="fr-MA" sz="1000" cap="none" dirty="0">
                <a:latin typeface="Tahoma" panose="020B0604030504040204" pitchFamily="34" charset="0"/>
                <a:ea typeface="Tahoma" panose="020B0604030504040204" pitchFamily="34" charset="0"/>
                <a:cs typeface="Tahoma" panose="020B0604030504040204" pitchFamily="34" charset="0"/>
              </a:rPr>
              <a:t>(gratuit) </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concevez facilement des prototypes entièrement interactifs</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conception à partir de zéro. des wireframes cliquables aux prototypes complètement interactifs.</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prototypage réactif</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créez des structures filaires pour des sites web et des applications web qui s'adaptent à plusieurs résolutions d'écran pour ordinateurs de bureau et mobiles. </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Visualisez vos prototypes Web et mobiles pendant que vous les concevez. Testez vos conceptions avec les utilisateurs.</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Collaborez sur vos prototypes</a:t>
            </a:r>
          </a:p>
          <a:p>
            <a:pPr>
              <a:lnSpc>
                <a:spcPct val="110000"/>
              </a:lnSpc>
              <a:buFont typeface="Wingdings" panose="05000000000000000000" pitchFamily="2" charset="2"/>
              <a:buChar char="ü"/>
            </a:pPr>
            <a:r>
              <a:rPr lang="fr-FR" sz="1000" cap="none" dirty="0">
                <a:latin typeface="Tahoma" panose="020B0604030504040204" pitchFamily="34" charset="0"/>
                <a:ea typeface="Tahoma" panose="020B0604030504040204" pitchFamily="34" charset="0"/>
                <a:cs typeface="Tahoma" panose="020B0604030504040204" pitchFamily="34" charset="0"/>
              </a:rPr>
              <a:t>Validez tôt et souvent. Permettez à toutes vos parties prenantes de tester et de réviser votre prototype, sans laisser de place aux malentendus. Améliorez la communication entre les équipes en les mettant toutes sur la même page.</a:t>
            </a:r>
            <a:endParaRPr lang="fr-MA" sz="1000" cap="none" dirty="0">
              <a:latin typeface="Tahoma" panose="020B0604030504040204" pitchFamily="34" charset="0"/>
              <a:ea typeface="Tahoma" panose="020B0604030504040204" pitchFamily="34" charset="0"/>
              <a:cs typeface="Tahoma" panose="020B0604030504040204" pitchFamily="34" charset="0"/>
            </a:endParaRPr>
          </a:p>
        </p:txBody>
      </p:sp>
      <p:pic>
        <p:nvPicPr>
          <p:cNvPr id="8" name="Image 7">
            <a:extLst>
              <a:ext uri="{FF2B5EF4-FFF2-40B4-BE49-F238E27FC236}">
                <a16:creationId xmlns:a16="http://schemas.microsoft.com/office/drawing/2014/main" id="{45173FD9-8AAC-498B-8A38-9FAFFDDD1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0244" y="150527"/>
            <a:ext cx="904875" cy="1058841"/>
          </a:xfrm>
          <a:prstGeom prst="rect">
            <a:avLst/>
          </a:prstGeom>
        </p:spPr>
      </p:pic>
      <p:sp>
        <p:nvSpPr>
          <p:cNvPr id="6" name="Rectangle 5">
            <a:extLst>
              <a:ext uri="{FF2B5EF4-FFF2-40B4-BE49-F238E27FC236}">
                <a16:creationId xmlns:a16="http://schemas.microsoft.com/office/drawing/2014/main" id="{65F3A02A-EEE2-4CA4-B728-E32DF9FE9D2F}"/>
              </a:ext>
            </a:extLst>
          </p:cNvPr>
          <p:cNvSpPr/>
          <p:nvPr/>
        </p:nvSpPr>
        <p:spPr>
          <a:xfrm>
            <a:off x="3294952" y="5645422"/>
            <a:ext cx="4536819" cy="523220"/>
          </a:xfrm>
          <a:prstGeom prst="rect">
            <a:avLst/>
          </a:prstGeom>
        </p:spPr>
        <p:txBody>
          <a:bodyPr wrap="none">
            <a:spAutoFit/>
          </a:bodyPr>
          <a:lstStyle/>
          <a:p>
            <a:r>
              <a:rPr lang="fr-MA" sz="2800" dirty="0">
                <a:solidFill>
                  <a:schemeClr val="bg1"/>
                </a:solidFill>
                <a:hlinkClick r:id="rId5">
                  <a:extLst>
                    <a:ext uri="{A12FA001-AC4F-418D-AE19-62706E023703}">
                      <ahyp:hlinkClr xmlns:ahyp="http://schemas.microsoft.com/office/drawing/2018/hyperlinkcolor" val="tx"/>
                    </a:ext>
                  </a:extLst>
                </a:hlinkClick>
              </a:rPr>
              <a:t>https://www.justinmind.com/</a:t>
            </a:r>
            <a:endParaRPr lang="fr-MA" sz="2800" dirty="0">
              <a:solidFill>
                <a:schemeClr val="bg1"/>
              </a:solidFill>
            </a:endParaRPr>
          </a:p>
        </p:txBody>
      </p:sp>
    </p:spTree>
    <p:extLst>
      <p:ext uri="{BB962C8B-B14F-4D97-AF65-F5344CB8AC3E}">
        <p14:creationId xmlns:p14="http://schemas.microsoft.com/office/powerpoint/2010/main" val="16834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anim calcmode="lin" valueType="num">
                                      <p:cBhvr>
                                        <p:cTn id="15" dur="2000" fill="hold"/>
                                        <p:tgtEl>
                                          <p:spTgt spid="8"/>
                                        </p:tgtEl>
                                        <p:attrNameLst>
                                          <p:attrName>ppt_w</p:attrName>
                                        </p:attrNameLst>
                                      </p:cBhvr>
                                      <p:tavLst>
                                        <p:tav tm="0" fmla="#ppt_w*sin(2.5*pi*$)">
                                          <p:val>
                                            <p:fltVal val="0"/>
                                          </p:val>
                                        </p:tav>
                                        <p:tav tm="100000">
                                          <p:val>
                                            <p:fltVal val="1"/>
                                          </p:val>
                                        </p:tav>
                                      </p:tavLst>
                                    </p:anim>
                                    <p:anim calcmode="lin" valueType="num">
                                      <p:cBhvr>
                                        <p:cTn id="1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2" name="Group 21">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23" name="Rectangle 22">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4"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5" name="Rectangle 24">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useBgFill="1">
        <p:nvSpPr>
          <p:cNvPr id="27" name="Rectangle 26">
            <a:extLst>
              <a:ext uri="{FF2B5EF4-FFF2-40B4-BE49-F238E27FC236}">
                <a16:creationId xmlns:a16="http://schemas.microsoft.com/office/drawing/2014/main" id="{35AF5B58-C994-42B5-AE82-B2CF609D2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2BEF12A-F7A2-4434-A086-8C9249C0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a:extLst>
              <a:ext uri="{FF2B5EF4-FFF2-40B4-BE49-F238E27FC236}">
                <a16:creationId xmlns:a16="http://schemas.microsoft.com/office/drawing/2014/main" id="{6F1EADE8-3289-43A5-8B96-2964572C5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84" y="638017"/>
            <a:ext cx="1029591" cy="963608"/>
          </a:xfrm>
          <a:prstGeom prst="rect">
            <a:avLst/>
          </a:prstGeom>
        </p:spPr>
      </p:pic>
      <p:pic>
        <p:nvPicPr>
          <p:cNvPr id="5" name="Espace réservé du contenu 4" descr="Une image contenant capture d’écran&#10;&#10;Description générée automatiquement">
            <a:extLst>
              <a:ext uri="{FF2B5EF4-FFF2-40B4-BE49-F238E27FC236}">
                <a16:creationId xmlns:a16="http://schemas.microsoft.com/office/drawing/2014/main" id="{197B5035-1488-4860-B576-138BC95641C6}"/>
              </a:ext>
            </a:extLst>
          </p:cNvPr>
          <p:cNvPicPr>
            <a:picLocks noGrp="1" noChangeAspect="1"/>
          </p:cNvPicPr>
          <p:nvPr>
            <p:ph sz="quarter" idx="13"/>
          </p:nvPr>
        </p:nvPicPr>
        <p:blipFill rotWithShape="1">
          <a:blip r:embed="rId5">
            <a:extLst>
              <a:ext uri="{28A0092B-C50C-407E-A947-70E740481C1C}">
                <a14:useLocalDpi xmlns:a14="http://schemas.microsoft.com/office/drawing/2010/main" val="0"/>
              </a:ext>
            </a:extLst>
          </a:blip>
          <a:srcRect l="3479" r="4076"/>
          <a:stretch/>
        </p:blipFill>
        <p:spPr>
          <a:xfrm>
            <a:off x="1990725" y="1182525"/>
            <a:ext cx="9563991" cy="4713450"/>
          </a:xfrm>
          <a:prstGeom prst="rect">
            <a:avLst/>
          </a:prstGeom>
        </p:spPr>
      </p:pic>
    </p:spTree>
    <p:extLst>
      <p:ext uri="{BB962C8B-B14F-4D97-AF65-F5344CB8AC3E}">
        <p14:creationId xmlns:p14="http://schemas.microsoft.com/office/powerpoint/2010/main" val="220725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6" name="Group 35">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37" name="Rectangle 36">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Rectangle 38">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20" name="Image 19">
            <a:extLst>
              <a:ext uri="{FF2B5EF4-FFF2-40B4-BE49-F238E27FC236}">
                <a16:creationId xmlns:a16="http://schemas.microsoft.com/office/drawing/2014/main" id="{DC339063-C7D7-4D33-AB4D-17D87C8D2B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69" y="321013"/>
            <a:ext cx="1202482" cy="1136346"/>
          </a:xfrm>
          <a:prstGeom prst="rect">
            <a:avLst/>
          </a:prstGeom>
          <a:ln w="57150" cmpd="thinThick">
            <a:solidFill>
              <a:schemeClr val="bg1">
                <a:lumMod val="50000"/>
              </a:schemeClr>
            </a:solidFill>
            <a:miter lim="800000"/>
          </a:ln>
        </p:spPr>
      </p:pic>
      <p:pic>
        <p:nvPicPr>
          <p:cNvPr id="5" name="Espace réservé du contenu 4" descr="Une image contenant capture d’écran&#10;&#10;Description générée automatiquement">
            <a:extLst>
              <a:ext uri="{FF2B5EF4-FFF2-40B4-BE49-F238E27FC236}">
                <a16:creationId xmlns:a16="http://schemas.microsoft.com/office/drawing/2014/main" id="{87AD9666-4382-4B25-80CD-3AE4FEFD5557}"/>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2160254" y="796032"/>
            <a:ext cx="8831595" cy="4680745"/>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99428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ppt_w</p:attrName>
                                        </p:attrNameLst>
                                      </p:cBhvr>
                                      <p:tavLst>
                                        <p:tav tm="0" fmla="#ppt_w*sin(2.5*pi*$)">
                                          <p:val>
                                            <p:fltVal val="0"/>
                                          </p:val>
                                        </p:tav>
                                        <p:tav tm="100000">
                                          <p:val>
                                            <p:fltVal val="1"/>
                                          </p:val>
                                        </p:tav>
                                      </p:tavLst>
                                    </p:anim>
                                    <p:anim calcmode="lin" valueType="num">
                                      <p:cBhvr>
                                        <p:cTn id="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44" name="Picture 33">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6" name="Group 35">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37" name="Rectangle 36">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Rectangle 38">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useBgFill="1">
        <p:nvSpPr>
          <p:cNvPr id="41" name="Rectangle 40">
            <a:extLst>
              <a:ext uri="{FF2B5EF4-FFF2-40B4-BE49-F238E27FC236}">
                <a16:creationId xmlns:a16="http://schemas.microsoft.com/office/drawing/2014/main" id="{35AF5B58-C994-42B5-AE82-B2CF609D2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2BEF12A-F7A2-4434-A086-8C9249C0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 17">
            <a:extLst>
              <a:ext uri="{FF2B5EF4-FFF2-40B4-BE49-F238E27FC236}">
                <a16:creationId xmlns:a16="http://schemas.microsoft.com/office/drawing/2014/main" id="{298D3428-5A0C-476E-9517-00C2885AF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93" y="743897"/>
            <a:ext cx="1290108" cy="1219152"/>
          </a:xfrm>
          <a:prstGeom prst="rect">
            <a:avLst/>
          </a:prstGeom>
        </p:spPr>
      </p:pic>
      <p:pic>
        <p:nvPicPr>
          <p:cNvPr id="5" name="Espace réservé du contenu 4" descr="Une image contenant capture d’écran, dessin&#10;&#10;Description générée automatiquement">
            <a:extLst>
              <a:ext uri="{FF2B5EF4-FFF2-40B4-BE49-F238E27FC236}">
                <a16:creationId xmlns:a16="http://schemas.microsoft.com/office/drawing/2014/main" id="{BD0445B9-9E23-4AF6-891F-8CDE446DB1A9}"/>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2979887" y="1458342"/>
            <a:ext cx="8521020" cy="4580508"/>
          </a:xfrm>
          <a:prstGeom prst="rect">
            <a:avLst/>
          </a:prstGeom>
        </p:spPr>
      </p:pic>
    </p:spTree>
    <p:extLst>
      <p:ext uri="{BB962C8B-B14F-4D97-AF65-F5344CB8AC3E}">
        <p14:creationId xmlns:p14="http://schemas.microsoft.com/office/powerpoint/2010/main" val="49968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anim calcmode="lin" valueType="num">
                                      <p:cBhvr>
                                        <p:cTn id="8" dur="2000" fill="hold"/>
                                        <p:tgtEl>
                                          <p:spTgt spid="18"/>
                                        </p:tgtEl>
                                        <p:attrNameLst>
                                          <p:attrName>ppt_w</p:attrName>
                                        </p:attrNameLst>
                                      </p:cBhvr>
                                      <p:tavLst>
                                        <p:tav tm="0" fmla="#ppt_w*sin(2.5*pi*$)">
                                          <p:val>
                                            <p:fltVal val="0"/>
                                          </p:val>
                                        </p:tav>
                                        <p:tav tm="100000">
                                          <p:val>
                                            <p:fltVal val="1"/>
                                          </p:val>
                                        </p:tav>
                                      </p:tavLst>
                                    </p:anim>
                                    <p:anim calcmode="lin" valueType="num">
                                      <p:cBhvr>
                                        <p:cTn id="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10BDC6A-27CF-4D3D-987D-A64004D1BF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9" name="Group 38">
            <a:extLst>
              <a:ext uri="{FF2B5EF4-FFF2-40B4-BE49-F238E27FC236}">
                <a16:creationId xmlns:a16="http://schemas.microsoft.com/office/drawing/2014/main" id="{E7FCAC22-642A-422B-8E48-FC011B5CD2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40" name="Rectangle 39">
              <a:extLst>
                <a:ext uri="{FF2B5EF4-FFF2-40B4-BE49-F238E27FC236}">
                  <a16:creationId xmlns:a16="http://schemas.microsoft.com/office/drawing/2014/main" id="{EBB4D63D-5B79-4759-930C-06044A25A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5C80661D-03E7-4C80-9634-B3F09E3E8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42" name="Rectangle 41">
              <a:extLst>
                <a:ext uri="{FF2B5EF4-FFF2-40B4-BE49-F238E27FC236}">
                  <a16:creationId xmlns:a16="http://schemas.microsoft.com/office/drawing/2014/main" id="{EDA3758B-0FB4-4446-B0D7-04F22D909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useBgFill="1">
        <p:nvSpPr>
          <p:cNvPr id="44" name="Rectangle 43">
            <a:extLst>
              <a:ext uri="{FF2B5EF4-FFF2-40B4-BE49-F238E27FC236}">
                <a16:creationId xmlns:a16="http://schemas.microsoft.com/office/drawing/2014/main" id="{35AF5B58-C994-42B5-AE82-B2CF609D2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EF12A-F7A2-4434-A086-8C9249C0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age 19">
            <a:extLst>
              <a:ext uri="{FF2B5EF4-FFF2-40B4-BE49-F238E27FC236}">
                <a16:creationId xmlns:a16="http://schemas.microsoft.com/office/drawing/2014/main" id="{982E7348-CC59-45B9-9FF8-09A42D8A0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18" y="674342"/>
            <a:ext cx="1499658" cy="1417177"/>
          </a:xfrm>
          <a:prstGeom prst="rect">
            <a:avLst/>
          </a:prstGeom>
        </p:spPr>
      </p:pic>
      <p:pic>
        <p:nvPicPr>
          <p:cNvPr id="5" name="Espace réservé du contenu 4" descr="Une image contenant capture d’écran, moniteur, ordinateur, portable&#10;&#10;Description générée automatiquement">
            <a:extLst>
              <a:ext uri="{FF2B5EF4-FFF2-40B4-BE49-F238E27FC236}">
                <a16:creationId xmlns:a16="http://schemas.microsoft.com/office/drawing/2014/main" id="{8A7C29A7-0E4C-4C7E-85C1-DD48A08206C0}"/>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2581275" y="981075"/>
            <a:ext cx="8967257" cy="4405221"/>
          </a:xfrm>
          <a:prstGeom prst="rect">
            <a:avLst/>
          </a:prstGeom>
        </p:spPr>
      </p:pic>
    </p:spTree>
    <p:extLst>
      <p:ext uri="{BB962C8B-B14F-4D97-AF65-F5344CB8AC3E}">
        <p14:creationId xmlns:p14="http://schemas.microsoft.com/office/powerpoint/2010/main" val="9962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ppt_w</p:attrName>
                                        </p:attrNameLst>
                                      </p:cBhvr>
                                      <p:tavLst>
                                        <p:tav tm="0" fmla="#ppt_w*sin(2.5*pi*$)">
                                          <p:val>
                                            <p:fltVal val="0"/>
                                          </p:val>
                                        </p:tav>
                                        <p:tav tm="100000">
                                          <p:val>
                                            <p:fltVal val="1"/>
                                          </p:val>
                                        </p:tav>
                                      </p:tavLst>
                                    </p:anim>
                                    <p:anim calcmode="lin" valueType="num">
                                      <p:cBhvr>
                                        <p:cTn id="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rand événement">
  <a:themeElements>
    <a:clrScheme name="Grand événem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Grand événem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and événem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otalTime>22</TotalTime>
  <Words>429</Words>
  <Application>Microsoft Office PowerPoint</Application>
  <PresentationFormat>Grand écran</PresentationFormat>
  <Paragraphs>38</Paragraphs>
  <Slides>17</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17</vt:i4>
      </vt:variant>
    </vt:vector>
  </HeadingPairs>
  <TitlesOfParts>
    <vt:vector size="22" baseType="lpstr">
      <vt:lpstr>Arial</vt:lpstr>
      <vt:lpstr>Impact</vt:lpstr>
      <vt:lpstr>Tahoma</vt:lpstr>
      <vt:lpstr>Wingdings</vt:lpstr>
      <vt:lpstr>Grand événement</vt:lpstr>
      <vt:lpstr> le wireframe, traduit en français par maquette fonctionnelle, désigne un schéma utilisé pour réaliser la maquette d'un site web. le terme regroupe plus généralement l'ensemble des outils dédiés à cette tâche. cette maquette facilite la communication lors de la conception d'un site.</vt:lpstr>
      <vt:lpstr>Le prototype</vt:lpstr>
      <vt:lpstr>Balsamique</vt:lpstr>
      <vt:lpstr>Présentation PowerPoint</vt:lpstr>
      <vt:lpstr>Justinmind</vt:lpstr>
      <vt:lpstr>Présentation PowerPoint</vt:lpstr>
      <vt:lpstr>Présentation PowerPoint</vt:lpstr>
      <vt:lpstr>Présentation PowerPoint</vt:lpstr>
      <vt:lpstr>Présentation PowerPoint</vt:lpstr>
      <vt:lpstr>Présentation PowerPoint</vt:lpstr>
      <vt:lpstr>Les outilles utiliser</vt:lpstr>
      <vt:lpstr>Présentation PowerPoint</vt:lpstr>
      <vt:lpstr>Wirframing application web</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le wireframe, traduit en français par maquette fonctionnelle, désigne un schéma utilisé pour réaliser la maquette d'un site web. le terme regroupe plus généralement l'ensemble des outils dédiés à cette tâche. cette maquette facilite la communication lors de la conception d'un site.</dc:title>
  <dc:creator>zineb el</dc:creator>
  <cp:lastModifiedBy>zineb el</cp:lastModifiedBy>
  <cp:revision>5</cp:revision>
  <dcterms:created xsi:type="dcterms:W3CDTF">2019-12-01T15:42:51Z</dcterms:created>
  <dcterms:modified xsi:type="dcterms:W3CDTF">2019-12-01T16:05:48Z</dcterms:modified>
</cp:coreProperties>
</file>